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5206325" cy="36004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000000"/>
          </p15:clr>
        </p15:guide>
        <p15:guide id="2" pos="7939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lBMLDsNqXGg17HcHn+m7YxRq0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08" y="16"/>
      </p:cViewPr>
      <p:guideLst>
        <p:guide orient="horz" pos="11340"/>
        <p:guide pos="79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50791" y="5892406"/>
            <a:ext cx="18904744" cy="12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50791" y="18910706"/>
            <a:ext cx="18904744" cy="869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/>
            </a:lvl1pPr>
            <a:lvl2pPr lvl="1" algn="ctr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2pPr>
            <a:lvl3pPr lvl="2" algn="ctr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/>
            </a:lvl3pPr>
            <a:lvl4pPr lvl="3" algn="ctr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4pPr>
            <a:lvl5pPr lvl="4" algn="ctr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5pPr>
            <a:lvl6pPr lvl="5" algn="ctr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6pPr>
            <a:lvl7pPr lvl="6" algn="ctr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7pPr>
            <a:lvl8pPr lvl="7" algn="ctr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8pPr>
            <a:lvl9pPr lvl="8" algn="ctr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719817" y="8976127"/>
            <a:ext cx="21740456" cy="149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19817" y="24094705"/>
            <a:ext cx="21740456" cy="787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rgbClr val="888888"/>
              </a:buClr>
              <a:buSzPts val="5800"/>
              <a:buNone/>
              <a:defRPr sz="5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733550" y="1917700"/>
            <a:ext cx="21739225" cy="695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1733550" y="9585325"/>
            <a:ext cx="21739225" cy="2284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5499757" y="14455424"/>
            <a:ext cx="30512149" cy="543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528006" y="9177849"/>
            <a:ext cx="30512149" cy="1599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733550" y="1917700"/>
            <a:ext cx="21739225" cy="695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1181100" y="10137775"/>
            <a:ext cx="22844125" cy="2173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36224" y="2400300"/>
            <a:ext cx="8129694" cy="84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0715983" y="5183983"/>
            <a:ext cx="12760705" cy="25586532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736224" y="10801350"/>
            <a:ext cx="8129694" cy="2001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marL="1371600" lvl="2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3pPr>
            <a:lvl4pPr marL="1828800" lvl="3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marL="2743200" lvl="5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marL="3200400" lvl="6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marL="3657600" lvl="7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marL="4114800" lvl="8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736224" y="2400300"/>
            <a:ext cx="8129694" cy="840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15983" y="5183983"/>
            <a:ext cx="12760705" cy="2558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88265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0300"/>
              <a:buChar char="•"/>
              <a:defRPr sz="10300"/>
            </a:lvl1pPr>
            <a:lvl2pPr marL="914400" lvl="1" indent="-8001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2pPr>
            <a:lvl3pPr marL="1371600" lvl="2" indent="-71755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350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4pPr>
            <a:lvl5pPr marL="2286000" lvl="4" indent="-6350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5pPr>
            <a:lvl6pPr marL="2743200" lvl="5" indent="-6350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marL="3200400" lvl="6" indent="-6350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marL="3657600" lvl="7" indent="-6350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marL="4114800" lvl="8" indent="-6350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736224" y="10801350"/>
            <a:ext cx="8129694" cy="2001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marL="1371600" lvl="2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900"/>
            </a:lvl3pPr>
            <a:lvl4pPr marL="1828800" lvl="3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marL="2286000" lvl="4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marL="2743200" lvl="5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marL="3200400" lvl="6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marL="3657600" lvl="7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marL="4114800" lvl="8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733550" y="1917700"/>
            <a:ext cx="21739225" cy="695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736225" y="1916909"/>
            <a:ext cx="21740456" cy="695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736236" y="8826105"/>
            <a:ext cx="10663455" cy="43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4pPr>
            <a:lvl5pPr marL="2286000" lvl="4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5pPr>
            <a:lvl6pPr marL="2743200" lvl="5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6pPr>
            <a:lvl7pPr marL="3200400" lvl="6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7pPr>
            <a:lvl8pPr marL="3657600" lvl="7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8pPr>
            <a:lvl9pPr marL="4114800" lvl="8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1736236" y="13151655"/>
            <a:ext cx="10663455" cy="1934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2760710" y="8826105"/>
            <a:ext cx="10715970" cy="43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1pPr>
            <a:lvl2pPr marL="914400" lvl="1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 b="1"/>
            </a:lvl2pPr>
            <a:lvl3pPr marL="1371600" lvl="2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 b="1"/>
            </a:lvl3pPr>
            <a:lvl4pPr marL="1828800" lvl="3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4pPr>
            <a:lvl5pPr marL="2286000" lvl="4" indent="-2286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5pPr>
            <a:lvl6pPr marL="2743200" lvl="5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6pPr>
            <a:lvl7pPr marL="3200400" lvl="6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7pPr>
            <a:lvl8pPr marL="3657600" lvl="7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8pPr>
            <a:lvl9pPr marL="4114800" lvl="8" indent="-2286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12760710" y="13151655"/>
            <a:ext cx="10715970" cy="1934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33550" y="1917700"/>
            <a:ext cx="21739225" cy="695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1732937" y="9584532"/>
            <a:ext cx="10712688" cy="2284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2760704" y="9584532"/>
            <a:ext cx="10712688" cy="2284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733550" y="1917700"/>
            <a:ext cx="21739225" cy="695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733550" y="9585325"/>
            <a:ext cx="21739225" cy="2284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t" anchorCtr="0">
            <a:noAutofit/>
          </a:bodyPr>
          <a:lstStyle>
            <a:lvl1pPr marL="457200" marR="0" lvl="0" indent="-800100" algn="l" rtl="0">
              <a:lnSpc>
                <a:spcPct val="90000"/>
              </a:lnSpc>
              <a:spcBef>
                <a:spcPts val="3213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7550" algn="l" rtl="0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6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6900" algn="l" rtl="0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6900" algn="l" rtl="0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6900" algn="l" rtl="0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6900" algn="l" rtl="0">
              <a:lnSpc>
                <a:spcPct val="90000"/>
              </a:lnSpc>
              <a:spcBef>
                <a:spcPts val="1607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•"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733550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8350250" y="33370838"/>
            <a:ext cx="8505825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7802225" y="33370838"/>
            <a:ext cx="56705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900"/>
              <a:buFont typeface="Calibri"/>
              <a:buNone/>
              <a:defRPr sz="3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68984" y="11723986"/>
            <a:ext cx="8781300" cy="72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lang="en-US" sz="6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7200"/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Balcão do Consumidor é um programa de extensão da Universidade Luterana do Brasil em cooperação com o PROCON-RS, e visa a resolução de conflitos de consumo de forma administrativa. Através das práticas dos alunos do curso de direito, busca auxiliar a comunidade em situações de conflitos oriundos de relações de consumo. Os estudantes são orientados pela professora responsável.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sz="60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701326" y="11723986"/>
            <a:ext cx="6700200" cy="398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lang="en-US" sz="60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lang="en-US" sz="6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lang="en-US" sz="60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lang="en-US" sz="60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Atender a demanda oriunda da sociedade, que visa, através da resolução de conflitos, advindos do mercado de consumo, amparar legalmente com base no Código de Defesa do Consumidor.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estudantes vivenciar a teoria, colocando-a em prática em favor da sociedade onde estão inseridos.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lang="pt-BR" sz="60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88525" y="15211732"/>
            <a:ext cx="21467700" cy="398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r>
              <a:rPr lang="en-US" sz="7200" b="0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6000" b="0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endParaRPr lang="en-US" sz="60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Dá-se início ao atendimento presencial via agendamento, onde o consumidor tem a possibilidade de ser ouvido e junto com o aluno irão buscar através da conciliação e do CDC, o que será mais benéfico para o consumidor e fornecedor.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atendimentos ocorrem semanalmente das 13 às 19 Horas, através de agendamento prévio pelo telefone: 51 3491 2923, </a:t>
            </a:r>
            <a:r>
              <a:rPr lang="pt-BR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e-mail.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alunos estão sempre buscando, através de bibliografias e novas técnicas, a maneira mais adequada de atender essa demanda, sendo ela através de atendimentos presenciais, bem como através das mídias, com dicas de consumo e alertas de direitos dos consumidores.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sz="60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768984" y="17412010"/>
            <a:ext cx="9978900" cy="231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sz="60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099851" y="19393787"/>
            <a:ext cx="11056324" cy="280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índice de solução dos procedimentos abertos no Balcão do Consumidor supera os 84%. O Balcão do Consumidor Ulbra Guaíba já atendeu aproximadamente 300 pessoas no último semestre. Além do atendimento direto aos consumidores e fornecedores, o programa também desenvolve atividades de educação para o consumo.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415213" y="7426647"/>
            <a:ext cx="9102600" cy="429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Gabrielle Teixeira¹</a:t>
            </a:r>
            <a:endParaRPr sz="48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Marcos Portella²</a:t>
            </a:r>
            <a:endParaRPr sz="48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Rosangela</a:t>
            </a:r>
            <a:r>
              <a:rPr lang="en-US" sz="48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Dall Acqua³ (rosangela.dallacqua@ulbra.br)</a:t>
            </a:r>
            <a:endParaRPr sz="48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48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48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037963" y="4976413"/>
            <a:ext cx="18042000" cy="266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00"/>
              <a:buFont typeface="Calibri"/>
              <a:buNone/>
            </a:pPr>
            <a:r>
              <a:rPr lang="en-US" sz="80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BALCÃO DO CONSUMIDOR: FACILITANDO ACORDOS E PROTEGENDO RELAÇÕES DE CONSUMO</a:t>
            </a:r>
            <a:r>
              <a:rPr lang="en-US" sz="8000" b="0" i="0" u="none" strike="noStrike" cap="none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688500" y="28345069"/>
            <a:ext cx="21688500" cy="287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lang="en-US" sz="6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Atlas, Equipe. Código de Defesa do Consumidor. Disponível em: Minha Biblioteca, (38ª edição). Grupo GEN, 2023.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Guilherme, Luiz Fernando do Vale de A. Meios extrajudiciais de solução de conflitos: manual dos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MESCs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Disponível em: Minha Biblioteca, (2ª edição). Editora Manole, 2023.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Lima, Aline P. Lins, D. et al. Comportamento do consumidor. Disponível em: Minha Biblioteca, Grupo A, 2023.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Salles, Carlos Alberto, D. et al. Negociação, Mediação, Conciliação e Arbitragem. Disponível em: Minha Biblioteca, (4ª edição). Grupo GEN, 2023.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sz="14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88513" y="25752175"/>
            <a:ext cx="21688500" cy="3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3800" tIns="146900" rIns="293800" bIns="146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6000" dirty="0" err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  <a:endParaRPr lang="en-US" sz="6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Baseado na construção do método de conciliação de conflitos e na Lei 8078/90 do Código de Defesa do Consumidor, percebeu-se a importância deste projeto que visa solucionar conflitos entre consumidores e fornecedores, evitando assim que sejam judicializados, desafogando o Poder Judiciário e protegendo o consumidor, salvaguardando seus direitos nas relações consumeristas, onde com isso evita-se danos a parte menos favorecida na relação comercial.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estudantes fica comprovado a importância de teoria e prática, sendo aplicadas aliando assim os conhecimentos para o atendimento diário realizado presencialmente no Balcão do Consumidor.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sz="60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363273"/>
            <a:ext cx="25206323" cy="360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25206303" cy="36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37F11E40-913A-9BFA-9861-1B4A82C10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275" y="19795213"/>
            <a:ext cx="9430561" cy="5762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pesquisa Canoas</dc:creator>
  <cp:lastModifiedBy>Marcos Portella</cp:lastModifiedBy>
  <cp:revision>1</cp:revision>
  <dcterms:created xsi:type="dcterms:W3CDTF">2016-06-20T19:56:50Z</dcterms:created>
  <dcterms:modified xsi:type="dcterms:W3CDTF">2023-09-28T19:39:33Z</dcterms:modified>
</cp:coreProperties>
</file>